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295" r:id="rId3"/>
    <p:sldId id="327" r:id="rId4"/>
    <p:sldId id="329" r:id="rId5"/>
    <p:sldId id="330" r:id="rId6"/>
    <p:sldId id="331" r:id="rId7"/>
    <p:sldId id="259" r:id="rId8"/>
    <p:sldId id="307" r:id="rId9"/>
    <p:sldId id="308" r:id="rId10"/>
    <p:sldId id="338" r:id="rId11"/>
    <p:sldId id="339" r:id="rId12"/>
    <p:sldId id="341" r:id="rId13"/>
    <p:sldId id="340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14" r:id="rId26"/>
    <p:sldId id="313" r:id="rId27"/>
    <p:sldId id="279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3" r:id="rId37"/>
    <p:sldId id="361" r:id="rId38"/>
    <p:sldId id="362" r:id="rId39"/>
    <p:sldId id="364" r:id="rId40"/>
    <p:sldId id="365" r:id="rId41"/>
    <p:sldId id="366" r:id="rId42"/>
    <p:sldId id="36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295"/>
            <p14:sldId id="327"/>
            <p14:sldId id="329"/>
            <p14:sldId id="330"/>
            <p14:sldId id="331"/>
            <p14:sldId id="259"/>
            <p14:sldId id="307"/>
            <p14:sldId id="308"/>
            <p14:sldId id="338"/>
            <p14:sldId id="339"/>
            <p14:sldId id="341"/>
            <p14:sldId id="340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14"/>
            <p14:sldId id="313"/>
            <p14:sldId id="279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3"/>
            <p14:sldId id="361"/>
            <p14:sldId id="362"/>
            <p14:sldId id="364"/>
            <p14:sldId id="365"/>
            <p14:sldId id="366"/>
            <p14:sldId id="3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0"/>
    <p:restoredTop sz="91852"/>
  </p:normalViewPr>
  <p:slideViewPr>
    <p:cSldViewPr snapToGrid="0" snapToObjects="1">
      <p:cViewPr>
        <p:scale>
          <a:sx n="74" d="100"/>
          <a:sy n="74" d="100"/>
        </p:scale>
        <p:origin x="2024" y="6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5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1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20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37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11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38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6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38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67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41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36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9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2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58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36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Quote from paper “I’d rather the data go away</a:t>
            </a:r>
            <a:r>
              <a:rPr lang="en-US" baseline="0" dirty="0" smtClean="0"/>
              <a:t> than be wrong and not know”</a:t>
            </a:r>
          </a:p>
          <a:p>
            <a:r>
              <a:rPr lang="en-US" baseline="0" dirty="0" smtClean="0"/>
              <a:t>Assumptions not communicated: transformations not documented.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02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Quote from paper “I’d rather the data go away</a:t>
            </a:r>
            <a:r>
              <a:rPr lang="en-US" baseline="0" dirty="0" smtClean="0"/>
              <a:t> than be wrong and not know”</a:t>
            </a:r>
          </a:p>
          <a:p>
            <a:r>
              <a:rPr lang="en-US" baseline="0" dirty="0" smtClean="0"/>
              <a:t>Assumptions not communicated: transformations not documented.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40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86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027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46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864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61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81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5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6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79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8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08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4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1/30/19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1/30/19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1/30/19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tiff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mailto:thodrek@cs.wisc.edu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wisc/spring2019/cs639" TargetMode="External"/><Relationship Id="rId4" Type="http://schemas.openxmlformats.org/officeDocument/2006/relationships/hyperlink" Target="mailto:compsci639-4-s19@lists.wisc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4" Type="http://schemas.openxmlformats.org/officeDocument/2006/relationships/hyperlink" Target="https://www.dropbox.com/s/xjvj3jlaurzjfas/cs639_vm.ova.zip?dl=0" TargetMode="External"/><Relationship Id="rId5" Type="http://schemas.openxmlformats.org/officeDocument/2006/relationships/hyperlink" Target="https://blogs.oracle.com/oswald/importing-a-vdi-in-virtualbox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jp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CS639: </a:t>
            </a:r>
            <a:br>
              <a:rPr lang="en-US" dirty="0" smtClean="0"/>
            </a:br>
            <a:r>
              <a:rPr lang="en-US" b="1" dirty="0" smtClean="0"/>
              <a:t>Data Management for </a:t>
            </a:r>
            <a:br>
              <a:rPr lang="en-US" b="1" dirty="0" smtClean="0"/>
            </a:br>
            <a:r>
              <a:rPr lang="en-US" b="1" dirty="0" smtClean="0"/>
              <a:t>Data Science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Lecture 1: Intro to Data Science and Course Overview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Theodoros Rekatsinas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7" y="354834"/>
            <a:ext cx="4379089" cy="1824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Analysis has always been around</a:t>
            </a:r>
            <a:endParaRPr lang="en-US" dirty="0"/>
          </a:p>
        </p:txBody>
      </p:sp>
      <p:pic>
        <p:nvPicPr>
          <p:cNvPr id="12" name="Content Placeholder 3" descr="Screen Shot 2014-01-27 at 4.42.34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 b="5074"/>
          <a:stretch>
            <a:fillRect/>
          </a:stretch>
        </p:blipFill>
        <p:spPr>
          <a:xfrm>
            <a:off x="1027471" y="1859008"/>
            <a:ext cx="3001114" cy="1650497"/>
          </a:xfrm>
        </p:spPr>
      </p:pic>
      <p:sp>
        <p:nvSpPr>
          <p:cNvPr id="5" name="TextBox 4"/>
          <p:cNvSpPr txBox="1"/>
          <p:nvPr/>
        </p:nvSpPr>
        <p:spPr>
          <a:xfrm>
            <a:off x="3438519" y="2684256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R.A. Fisher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53736" y="2683340"/>
            <a:ext cx="382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“Correlation does not imply causation”</a:t>
            </a:r>
            <a:endParaRPr lang="en-US" dirty="0"/>
          </a:p>
        </p:txBody>
      </p:sp>
      <p:pic>
        <p:nvPicPr>
          <p:cNvPr id="15" name="Picture 14" descr="Screen Shot 2014-01-27 at 4.45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05" y="4118180"/>
            <a:ext cx="2865646" cy="15487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38518" y="4783989"/>
            <a:ext cx="119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 </a:t>
            </a:r>
            <a:r>
              <a:rPr lang="en-US" dirty="0" err="1" smtClean="0"/>
              <a:t>Luhn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03452" y="4645489"/>
            <a:ext cx="4724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 pioneer in hash coding and full text processing</a:t>
            </a:r>
          </a:p>
          <a:p>
            <a:pPr algn="ctr"/>
            <a:r>
              <a:rPr lang="en-US" dirty="0" smtClean="0"/>
              <a:t>Coined the term “business intelligence”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Analysis has always been around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03420" y="2683340"/>
            <a:ext cx="532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Introduced the box-plot</a:t>
            </a:r>
          </a:p>
          <a:p>
            <a:pPr algn="ctr"/>
            <a:r>
              <a:rPr lang="en-US" dirty="0" smtClean="0"/>
              <a:t>Also introduced the term “bit” (later used by Shannon)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546606" y="4645489"/>
            <a:ext cx="263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The time of data-driven AI</a:t>
            </a:r>
            <a:endParaRPr lang="en-US" dirty="0"/>
          </a:p>
        </p:txBody>
      </p:sp>
      <p:pic>
        <p:nvPicPr>
          <p:cNvPr id="13" name="Picture 12" descr="Screen Shot 2014-01-27 at 4.44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23" y="1884092"/>
            <a:ext cx="2757009" cy="19678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38519" y="2684256"/>
            <a:ext cx="126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  Tukey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25" y="2280554"/>
            <a:ext cx="1206567" cy="1451902"/>
          </a:xfrm>
          <a:prstGeom prst="rect">
            <a:avLst/>
          </a:prstGeom>
        </p:spPr>
      </p:pic>
      <p:pic>
        <p:nvPicPr>
          <p:cNvPr id="21" name="Picture 20" descr="Screen Shot 2014-01-27 at 4.47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54" y="3820029"/>
            <a:ext cx="2736545" cy="20524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370391" y="4804859"/>
            <a:ext cx="140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Tom Mitchell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3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Analysis has always been around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77362" y="2407257"/>
            <a:ext cx="5960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Essays on Scientific </a:t>
            </a:r>
            <a:r>
              <a:rPr lang="en-US" dirty="0"/>
              <a:t>Discovery based on data-intensive </a:t>
            </a:r>
            <a:r>
              <a:rPr lang="en-US" dirty="0" smtClean="0"/>
              <a:t>science</a:t>
            </a:r>
          </a:p>
          <a:p>
            <a:pPr algn="ctr"/>
            <a:r>
              <a:rPr lang="en-US" dirty="0" smtClean="0"/>
              <a:t>Father of ACID </a:t>
            </a:r>
          </a:p>
          <a:p>
            <a:pPr algn="ctr"/>
            <a:r>
              <a:rPr lang="en-US" dirty="0" smtClean="0"/>
              <a:t>(requirements for reliable transaction processing)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07662" y="4645489"/>
            <a:ext cx="27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Known for AI programming</a:t>
            </a:r>
          </a:p>
          <a:p>
            <a:pPr algn="ctr"/>
            <a:r>
              <a:rPr lang="en-US" dirty="0" smtClean="0"/>
              <a:t>(at Google)</a:t>
            </a:r>
            <a:endParaRPr lang="en-US" dirty="0"/>
          </a:p>
        </p:txBody>
      </p:sp>
      <p:pic>
        <p:nvPicPr>
          <p:cNvPr id="15" name="Picture 14" descr="Screen Shot 2014-01-27 at 4.52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04" y="1888251"/>
            <a:ext cx="2438843" cy="19613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38519" y="2684256"/>
            <a:ext cx="126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By Jim Gray</a:t>
            </a:r>
            <a:endParaRPr lang="en-US" dirty="0"/>
          </a:p>
        </p:txBody>
      </p:sp>
      <p:pic>
        <p:nvPicPr>
          <p:cNvPr id="22" name="Picture 21" descr="Screen Shot 2014-01-27 at 4.5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0" y="4164969"/>
            <a:ext cx="3191234" cy="135638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370391" y="4804859"/>
            <a:ext cx="135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 </a:t>
            </a:r>
            <a:r>
              <a:rPr lang="en-US" dirty="0" err="1" smtClean="0"/>
              <a:t>Norvig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8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Analysis is popular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994" y="1500525"/>
            <a:ext cx="6752478" cy="5178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471" y="3465809"/>
            <a:ext cx="2438573" cy="12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7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Why should you study data science?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 smtClean="0"/>
              <a:t>Mercenary</a:t>
            </a:r>
            <a:r>
              <a:rPr lang="en-US" dirty="0" smtClean="0"/>
              <a:t>-</a:t>
            </a:r>
            <a:r>
              <a:rPr lang="en-US" b="1" dirty="0" smtClean="0"/>
              <a:t>make more $$$:</a:t>
            </a:r>
          </a:p>
          <a:p>
            <a:pPr lvl="1"/>
            <a:r>
              <a:rPr lang="en-US" dirty="0" smtClean="0"/>
              <a:t>Startups need data science talent right away = low employee #</a:t>
            </a:r>
          </a:p>
          <a:p>
            <a:pPr lvl="1"/>
            <a:r>
              <a:rPr lang="en-US" dirty="0" smtClean="0"/>
              <a:t>Massive industry…</a:t>
            </a:r>
          </a:p>
          <a:p>
            <a:endParaRPr lang="en-US" dirty="0" smtClean="0"/>
          </a:p>
          <a:p>
            <a:r>
              <a:rPr lang="en-US" b="1" dirty="0" smtClean="0"/>
              <a:t>Intellectual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Science: data poor to data rich</a:t>
            </a:r>
          </a:p>
          <a:p>
            <a:pPr lvl="2"/>
            <a:r>
              <a:rPr lang="en-US" dirty="0" smtClean="0"/>
              <a:t>No idea how to handle the data!</a:t>
            </a:r>
          </a:p>
          <a:p>
            <a:pPr lvl="1"/>
            <a:r>
              <a:rPr lang="en-US" dirty="0" smtClean="0"/>
              <a:t>Fundamental ideas to/from all of CS: 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ystems, theory, AI, logic, stats, analysis….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402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What this course is (and is not)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Discuss </a:t>
            </a:r>
            <a:r>
              <a:rPr lang="en-US" b="1" dirty="0" smtClean="0"/>
              <a:t>the fundamentals data management </a:t>
            </a:r>
            <a:r>
              <a:rPr lang="en-US" dirty="0" smtClean="0"/>
              <a:t>for data science workflows</a:t>
            </a:r>
            <a:endParaRPr lang="en-US" b="1" dirty="0" smtClean="0"/>
          </a:p>
          <a:p>
            <a:pPr lvl="1"/>
            <a:r>
              <a:rPr lang="en-US" dirty="0" smtClean="0"/>
              <a:t>How to represent and store data</a:t>
            </a:r>
          </a:p>
          <a:p>
            <a:pPr lvl="1"/>
            <a:r>
              <a:rPr lang="en-US" dirty="0" smtClean="0"/>
              <a:t>How to extract and prepare data for analysis</a:t>
            </a:r>
          </a:p>
          <a:p>
            <a:pPr lvl="1"/>
            <a:r>
              <a:rPr lang="en-US" dirty="0" smtClean="0"/>
              <a:t>How to analyze data and how to visualize and communicate insights</a:t>
            </a:r>
          </a:p>
          <a:p>
            <a:pPr lvl="1"/>
            <a:endParaRPr lang="en-US" dirty="0"/>
          </a:p>
          <a:p>
            <a:r>
              <a:rPr lang="en-US" dirty="0" smtClean="0"/>
              <a:t>You will learn </a:t>
            </a:r>
            <a:r>
              <a:rPr lang="en-US" b="1" dirty="0" smtClean="0"/>
              <a:t>how to design data science pipelines</a:t>
            </a:r>
          </a:p>
          <a:p>
            <a:endParaRPr lang="en-US" b="1" dirty="0"/>
          </a:p>
          <a:p>
            <a:r>
              <a:rPr lang="en-US" dirty="0" smtClean="0">
                <a:sym typeface="Wingdings"/>
              </a:rPr>
              <a:t>This is not a databases, systems, or machine learning class. We will touch many topics covered in these classes but we will not go into details.</a:t>
            </a: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70448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Instructor (me) Theo Rekatsinas </a:t>
            </a:r>
            <a:endParaRPr lang="en-US" dirty="0"/>
          </a:p>
          <a:p>
            <a:pPr lvl="1"/>
            <a:r>
              <a:rPr lang="en-US" dirty="0" smtClean="0"/>
              <a:t>Faculty in the Computer Sciences and part of the UW-Database Group</a:t>
            </a:r>
          </a:p>
          <a:p>
            <a:pPr lvl="1"/>
            <a:r>
              <a:rPr lang="en-US" b="1" dirty="0" smtClean="0"/>
              <a:t>Research</a:t>
            </a:r>
            <a:r>
              <a:rPr lang="en-US" dirty="0" smtClean="0"/>
              <a:t>: data integration and cleaning, statistical analytics, and machine learning.</a:t>
            </a:r>
          </a:p>
          <a:p>
            <a:pPr lvl="1"/>
            <a:r>
              <a:rPr lang="en-US" dirty="0" err="1" smtClean="0">
                <a:hlinkClick r:id="rId3"/>
              </a:rPr>
              <a:t>thodrek@cs.wisc.edu</a:t>
            </a:r>
            <a:endParaRPr lang="en-US" dirty="0" smtClean="0"/>
          </a:p>
          <a:p>
            <a:pPr lvl="1"/>
            <a:r>
              <a:rPr lang="en-US" dirty="0" smtClean="0"/>
              <a:t>Office hours: MWF after class @CS 4361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80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064885" y="4508475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Frank Zou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7427791" y="4323808"/>
            <a:ext cx="1724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Huawei Wang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30" y="2291808"/>
            <a:ext cx="2032000" cy="203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236" y="2291808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w/ Course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r>
              <a:rPr lang="en-US" dirty="0">
                <a:sym typeface="Wingdings"/>
              </a:rPr>
              <a:t>Piazza </a:t>
            </a:r>
            <a:r>
              <a:rPr lang="en-US" dirty="0">
                <a:sym typeface="Wingdings"/>
                <a:hlinkClick r:id="rId3"/>
              </a:rPr>
              <a:t>https://</a:t>
            </a:r>
            <a:r>
              <a:rPr lang="en-US" dirty="0" smtClean="0">
                <a:sym typeface="Wingdings"/>
                <a:hlinkClick r:id="rId3"/>
              </a:rPr>
              <a:t>piazza.com/wisc/spring2019/cs639</a:t>
            </a:r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Class mailing list: </a:t>
            </a:r>
            <a:r>
              <a:rPr lang="en-US" dirty="0" smtClean="0">
                <a:sym typeface="Wingdings"/>
                <a:hlinkClick r:id="rId4"/>
              </a:rPr>
              <a:t>compsci639-4-s19@lists.wisc.edu</a:t>
            </a:r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Office hours: Listed on the website</a:t>
            </a:r>
          </a:p>
          <a:p>
            <a:endParaRPr lang="en-US" i="1" dirty="0" smtClean="0">
              <a:sym typeface="Wingdings"/>
            </a:endParaRPr>
          </a:p>
          <a:p>
            <a:r>
              <a:rPr lang="en-US" i="1" dirty="0" smtClean="0">
                <a:sym typeface="Wingdings"/>
              </a:rPr>
              <a:t>Also By appointment!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610600" y="1185501"/>
            <a:ext cx="3458416" cy="2246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goal is to get you to answer each other’s questions so you can benefit and learn from each other. </a:t>
            </a:r>
          </a:p>
        </p:txBody>
      </p:sp>
    </p:spTree>
    <p:extLst>
      <p:ext uri="{BB962C8B-B14F-4D97-AF65-F5344CB8AC3E}">
        <p14:creationId xmlns:p14="http://schemas.microsoft.com/office/powerpoint/2010/main" val="6956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75" y="396122"/>
            <a:ext cx="11112500" cy="2852737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Course Website:</a:t>
            </a:r>
            <a:r>
              <a:rPr lang="en-US" sz="4800" dirty="0" smtClean="0"/>
              <a:t> </a:t>
            </a:r>
            <a:br>
              <a:rPr lang="en-US" sz="4800" dirty="0" smtClean="0"/>
            </a:br>
            <a:r>
              <a:rPr lang="en-US" sz="4800" dirty="0" smtClean="0"/>
              <a:t>https</a:t>
            </a:r>
            <a:r>
              <a:rPr lang="en-US" sz="4800" dirty="0"/>
              <a:t>://</a:t>
            </a:r>
            <a:r>
              <a:rPr lang="en-US" sz="4800" dirty="0" err="1"/>
              <a:t>thodrek.github.io</a:t>
            </a:r>
            <a:r>
              <a:rPr lang="en-US" sz="4800" dirty="0"/>
              <a:t>/cs639_spring19</a:t>
            </a:r>
            <a:r>
              <a:rPr lang="en-US" sz="4800" dirty="0" smtClean="0"/>
              <a:t>/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803275" y="3337207"/>
            <a:ext cx="111125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/>
              <a:t>Course </a:t>
            </a:r>
            <a:r>
              <a:rPr lang="en-US" sz="4800" b="1" dirty="0" err="1" smtClean="0"/>
              <a:t>Github</a:t>
            </a:r>
            <a:r>
              <a:rPr lang="en-US" sz="4800" b="1" dirty="0" smtClean="0"/>
              <a:t>: </a:t>
            </a:r>
            <a:br>
              <a:rPr lang="en-US" sz="4800" b="1" dirty="0" smtClean="0"/>
            </a:br>
            <a:r>
              <a:rPr lang="en-US" sz="4800" dirty="0" smtClean="0"/>
              <a:t>https</a:t>
            </a:r>
            <a:r>
              <a:rPr lang="en-US" sz="4800" dirty="0"/>
              <a:t>://</a:t>
            </a:r>
            <a:r>
              <a:rPr lang="en-US" sz="4800" dirty="0" err="1"/>
              <a:t>github.com</a:t>
            </a:r>
            <a:r>
              <a:rPr lang="en-US" sz="4800" dirty="0"/>
              <a:t>/</a:t>
            </a:r>
            <a:r>
              <a:rPr lang="en-US" sz="4800" dirty="0" err="1"/>
              <a:t>thodrek</a:t>
            </a:r>
            <a:r>
              <a:rPr lang="en-US" sz="4800" dirty="0"/>
              <a:t>/cs639_spring19</a:t>
            </a:r>
          </a:p>
        </p:txBody>
      </p:sp>
    </p:spTree>
    <p:extLst>
      <p:ext uri="{BB962C8B-B14F-4D97-AF65-F5344CB8AC3E}">
        <p14:creationId xmlns:p14="http://schemas.microsoft.com/office/powerpoint/2010/main" val="25975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2" y="1241836"/>
            <a:ext cx="11475456" cy="41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20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slides </a:t>
            </a:r>
            <a:r>
              <a:rPr lang="en-US" dirty="0" smtClean="0"/>
              <a:t>cover </a:t>
            </a:r>
            <a:r>
              <a:rPr lang="en-US" b="1" dirty="0" smtClean="0"/>
              <a:t>essential material</a:t>
            </a:r>
            <a:endParaRPr lang="en-US" b="1" dirty="0"/>
          </a:p>
          <a:p>
            <a:pPr lvl="1"/>
            <a:r>
              <a:rPr lang="en-US" dirty="0" smtClean="0"/>
              <a:t>This is your </a:t>
            </a:r>
            <a:r>
              <a:rPr lang="en-US" u="sng" dirty="0" smtClean="0"/>
              <a:t>best reference.</a:t>
            </a:r>
          </a:p>
          <a:p>
            <a:pPr lvl="1"/>
            <a:r>
              <a:rPr lang="en-US" dirty="0" smtClean="0"/>
              <a:t>We will have pointers as needed</a:t>
            </a:r>
          </a:p>
          <a:p>
            <a:pPr lvl="1"/>
            <a:r>
              <a:rPr lang="en-US" dirty="0" smtClean="0"/>
              <a:t>Recommended textbooks listed on website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Try to cover same thing in </a:t>
            </a:r>
            <a:r>
              <a:rPr lang="en-US" b="1" dirty="0" smtClean="0"/>
              <a:t>many ways</a:t>
            </a:r>
            <a:r>
              <a:rPr lang="en-US" dirty="0" smtClean="0"/>
              <a:t>: Lecture, lecture slides, homework, exams (no shock)</a:t>
            </a:r>
          </a:p>
          <a:p>
            <a:pPr lvl="1"/>
            <a:r>
              <a:rPr lang="en-US" dirty="0" smtClean="0"/>
              <a:t>Attendance makes your life easier…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104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 smtClean="0"/>
              <a:t>Six </a:t>
            </a:r>
            <a:r>
              <a:rPr lang="en-US" dirty="0" smtClean="0"/>
              <a:t>Programming </a:t>
            </a:r>
            <a:r>
              <a:rPr lang="en-US" dirty="0" smtClean="0"/>
              <a:t>assignments (45%)</a:t>
            </a:r>
          </a:p>
          <a:p>
            <a:pPr lvl="1"/>
            <a:r>
              <a:rPr lang="en-US" dirty="0" smtClean="0"/>
              <a:t>Focus on different aspects of data science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Midterm (20%)</a:t>
            </a:r>
          </a:p>
          <a:p>
            <a:endParaRPr lang="en-US" dirty="0"/>
          </a:p>
          <a:p>
            <a:r>
              <a:rPr lang="en-US" dirty="0" smtClean="0"/>
              <a:t>Final </a:t>
            </a:r>
            <a:r>
              <a:rPr lang="en-US" dirty="0"/>
              <a:t>exam </a:t>
            </a:r>
            <a:r>
              <a:rPr lang="en-US" dirty="0" smtClean="0"/>
              <a:t>(35%)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22975" y="3262630"/>
            <a:ext cx="3301551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+mj-lt"/>
              </a:rPr>
              <a:t>D</a:t>
            </a:r>
            <a:r>
              <a:rPr lang="en-US" sz="3000" b="1" dirty="0" smtClean="0">
                <a:latin typeface="+mj-lt"/>
              </a:rPr>
              <a:t>ates are posted on the website!!!</a:t>
            </a:r>
            <a:endParaRPr lang="en-US" sz="3000" b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059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expected from you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Attend lectures</a:t>
            </a:r>
          </a:p>
          <a:p>
            <a:pPr lvl="1"/>
            <a:r>
              <a:rPr lang="en-US" dirty="0" smtClean="0"/>
              <a:t>If you don’t, it’s </a:t>
            </a:r>
            <a:r>
              <a:rPr lang="en-US" u="sng" dirty="0" smtClean="0"/>
              <a:t>at your own peril</a:t>
            </a:r>
          </a:p>
          <a:p>
            <a:endParaRPr lang="en-US" dirty="0" smtClean="0"/>
          </a:p>
          <a:p>
            <a:r>
              <a:rPr lang="en-US" b="1" dirty="0" smtClean="0"/>
              <a:t>Be active and think critically</a:t>
            </a:r>
          </a:p>
          <a:p>
            <a:pPr lvl="1"/>
            <a:r>
              <a:rPr lang="en-US" dirty="0" smtClean="0"/>
              <a:t>Ask questions, post comments on forums</a:t>
            </a:r>
          </a:p>
          <a:p>
            <a:endParaRPr lang="en-US" dirty="0" smtClean="0"/>
          </a:p>
          <a:p>
            <a:r>
              <a:rPr lang="en-US" b="1" dirty="0" smtClean="0"/>
              <a:t>Do programming projects </a:t>
            </a:r>
          </a:p>
          <a:p>
            <a:pPr lvl="1"/>
            <a:r>
              <a:rPr lang="en-US" dirty="0" smtClean="0"/>
              <a:t>Start early and </a:t>
            </a:r>
            <a:r>
              <a:rPr lang="en-US" u="sng" dirty="0" smtClean="0"/>
              <a:t>be honest</a:t>
            </a:r>
          </a:p>
          <a:p>
            <a:endParaRPr lang="en-US" dirty="0" smtClean="0"/>
          </a:p>
          <a:p>
            <a:r>
              <a:rPr lang="en-US" b="1" dirty="0" smtClean="0"/>
              <a:t>Study for tests and exams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12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Programming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Six programming </a:t>
            </a:r>
            <a:r>
              <a:rPr lang="en-US" b="1" dirty="0" smtClean="0"/>
              <a:t>assignments</a:t>
            </a:r>
          </a:p>
          <a:p>
            <a:pPr lvl="1"/>
            <a:r>
              <a:rPr lang="en-US" dirty="0"/>
              <a:t>Python plus Jupiter notebooks</a:t>
            </a:r>
            <a:endParaRPr lang="en-US" u="sng" dirty="0"/>
          </a:p>
          <a:p>
            <a:endParaRPr lang="en-US" b="1" dirty="0" smtClean="0"/>
          </a:p>
          <a:p>
            <a:r>
              <a:rPr lang="en-US" b="1" dirty="0" smtClean="0"/>
              <a:t>These are individual assignments</a:t>
            </a:r>
          </a:p>
          <a:p>
            <a:pPr lvl="1"/>
            <a:r>
              <a:rPr lang="en-US" dirty="0" smtClean="0"/>
              <a:t>Submission via Canvas</a:t>
            </a:r>
          </a:p>
          <a:p>
            <a:endParaRPr lang="en-US" dirty="0" smtClean="0"/>
          </a:p>
          <a:p>
            <a:r>
              <a:rPr lang="en-US" b="1" dirty="0" smtClean="0"/>
              <a:t>~1 week per programming assignments</a:t>
            </a:r>
          </a:p>
          <a:p>
            <a:pPr lvl="1"/>
            <a:r>
              <a:rPr lang="en-US" dirty="0" smtClean="0"/>
              <a:t>Ask questions, post comments on forums</a:t>
            </a:r>
          </a:p>
          <a:p>
            <a:pPr lvl="1"/>
            <a:r>
              <a:rPr lang="en-US" dirty="0" smtClean="0"/>
              <a:t>Start early!</a:t>
            </a:r>
          </a:p>
          <a:p>
            <a:pPr lvl="1"/>
            <a:endParaRPr lang="en-US" dirty="0"/>
          </a:p>
          <a:p>
            <a:r>
              <a:rPr lang="en-US" b="1" dirty="0" smtClean="0"/>
              <a:t>You have late days. The policy is described on the website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7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</a:t>
            </a:r>
            <a:r>
              <a:rPr lang="en-US" dirty="0"/>
              <a:t>s</a:t>
            </a:r>
            <a:r>
              <a:rPr lang="en-US" dirty="0" smtClean="0"/>
              <a:t>etup for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24</a:t>
            </a:fld>
            <a:endParaRPr lang="en-US"/>
          </a:p>
        </p:txBody>
      </p:sp>
      <p:sp>
        <p:nvSpPr>
          <p:cNvPr id="13" name="Content Placeholder 10"/>
          <p:cNvSpPr txBox="1">
            <a:spLocks/>
          </p:cNvSpPr>
          <p:nvPr/>
        </p:nvSpPr>
        <p:spPr>
          <a:xfrm>
            <a:off x="6455229" y="1847850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5095"/>
          </a:xfrm>
        </p:spPr>
        <p:txBody>
          <a:bodyPr>
            <a:normAutofit fontScale="92500" lnSpcReduction="10000"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For all assignments we will use the provided Virtual Machine.</a:t>
            </a:r>
          </a:p>
          <a:p>
            <a:pPr lvl="2"/>
            <a:r>
              <a:rPr lang="en-US" dirty="0" smtClean="0"/>
              <a:t>Ubuntu + necessary python libraries</a:t>
            </a:r>
          </a:p>
          <a:p>
            <a:pPr lvl="2"/>
            <a:r>
              <a:rPr lang="en-US" dirty="0" smtClean="0"/>
              <a:t>Link provided on the website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dirty="0" smtClean="0">
                <a:solidFill>
                  <a:srgbClr val="FF0000"/>
                </a:solidFill>
              </a:rPr>
              <a:t>e will not provide support for any other platform </a:t>
            </a:r>
            <a:r>
              <a:rPr lang="en-US" dirty="0" smtClean="0"/>
              <a:t>(you can still use your own machine)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To deploy and run the provided VM: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b="1" dirty="0" smtClean="0"/>
              <a:t>Download and Install </a:t>
            </a:r>
            <a:r>
              <a:rPr lang="en-US" b="1" dirty="0"/>
              <a:t>Virtual Box: </a:t>
            </a:r>
            <a:r>
              <a:rPr lang="en-US" b="1" dirty="0">
                <a:hlinkClick r:id="rId3"/>
              </a:rPr>
              <a:t>https://</a:t>
            </a:r>
            <a:r>
              <a:rPr lang="en-US" b="1" dirty="0" smtClean="0">
                <a:hlinkClick r:id="rId3"/>
              </a:rPr>
              <a:t>www.virtualbox.org/wiki/Downloads</a:t>
            </a:r>
            <a:endParaRPr lang="en-US" b="1" dirty="0" smtClean="0"/>
          </a:p>
          <a:p>
            <a:pPr marL="1428750" lvl="2" indent="-514350">
              <a:buFont typeface="+mj-lt"/>
              <a:buAutoNum type="arabicPeriod"/>
            </a:pPr>
            <a:r>
              <a:rPr lang="en-US" b="1" dirty="0" smtClean="0"/>
              <a:t>Download the Class VM </a:t>
            </a:r>
            <a:r>
              <a:rPr lang="en-US" b="1" dirty="0"/>
              <a:t>from: </a:t>
            </a:r>
            <a:r>
              <a:rPr lang="en-US" b="1" dirty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www.dropbox.com/s/xjvj3jlaurzjfas/cs639_vm.ova.zip?dl=0</a:t>
            </a:r>
            <a:endParaRPr lang="en-US" b="1" dirty="0" smtClean="0"/>
          </a:p>
          <a:p>
            <a:pPr marL="1428750" lvl="2" indent="-514350">
              <a:buFont typeface="+mj-lt"/>
              <a:buAutoNum type="arabicPeriod"/>
            </a:pPr>
            <a:r>
              <a:rPr lang="en-US" b="1" dirty="0" smtClean="0"/>
              <a:t>Import the VM </a:t>
            </a:r>
            <a:r>
              <a:rPr lang="en-US" b="1" dirty="0"/>
              <a:t>by following the instructions here: </a:t>
            </a:r>
            <a:r>
              <a:rPr lang="en-US" b="1" dirty="0">
                <a:hlinkClick r:id="rId5"/>
              </a:rPr>
              <a:t>https://</a:t>
            </a:r>
            <a:r>
              <a:rPr lang="en-US" b="1" dirty="0" smtClean="0">
                <a:hlinkClick r:id="rId5"/>
              </a:rPr>
              <a:t>blogs.oracle.com/oswald/importing-a-vdi-in-virtualbox</a:t>
            </a:r>
            <a:endParaRPr lang="en-US" b="1" dirty="0" smtClean="0"/>
          </a:p>
          <a:p>
            <a:pPr marL="1428750" lvl="2" indent="-514350">
              <a:buFont typeface="+mj-lt"/>
              <a:buAutoNum type="arabicPeriod"/>
            </a:pPr>
            <a:r>
              <a:rPr lang="en-US" b="1" dirty="0" smtClean="0"/>
              <a:t>Run the VM and login with the following credentials:</a:t>
            </a:r>
          </a:p>
          <a:p>
            <a:pPr marL="1885950" lvl="3" indent="-514350">
              <a:buFont typeface="+mj-lt"/>
              <a:buAutoNum type="arabicPeriod"/>
            </a:pPr>
            <a:r>
              <a:rPr lang="en-US" dirty="0" smtClean="0"/>
              <a:t>Username: CS639_DS_USER</a:t>
            </a:r>
          </a:p>
          <a:p>
            <a:pPr marL="1885950" lvl="3" indent="-514350">
              <a:buFont typeface="+mj-lt"/>
              <a:buAutoNum type="arabicPeriod"/>
            </a:pPr>
            <a:r>
              <a:rPr lang="en-US" dirty="0" smtClean="0"/>
              <a:t>Password: cs639_ds_user</a:t>
            </a:r>
          </a:p>
          <a:p>
            <a:pPr marL="1885950" lvl="3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Come to office hours if you need help with installation!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466503" y="5142739"/>
            <a:ext cx="239606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Please help out your peers by posting issues / solutions on Piazza!</a:t>
            </a:r>
            <a:endParaRPr lang="en-US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67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Introduction to Data Science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03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What is Data Science?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Data Science workflows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What should a Data Scientist know?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Overview of lecture 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9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is an emerging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www.oreilly.com</a:t>
            </a:r>
            <a:r>
              <a:rPr lang="en-US" dirty="0"/>
              <a:t>/ideas/what-is-data-science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2305050"/>
            <a:ext cx="9398000" cy="224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products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873" y="1307279"/>
            <a:ext cx="7982254" cy="54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7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definition of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2" descr="http://static.squarespace.com/static/5150aec6e4b0e340ec52710a/t/51525c33e4b0b3e0d10f77ab/1364352052403/Data_Science_V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7" y="1555749"/>
            <a:ext cx="50292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53246" y="307190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Data science is a broad field that refers to the collective processes, theories, concepts, tools </a:t>
            </a:r>
            <a:r>
              <a:rPr lang="en-US" dirty="0" smtClean="0">
                <a:solidFill>
                  <a:srgbClr val="333333"/>
                </a:solidFill>
              </a:rPr>
              <a:t>and technologies</a:t>
            </a:r>
            <a:r>
              <a:rPr lang="en-US" dirty="0">
                <a:solidFill>
                  <a:srgbClr val="333333"/>
                </a:solidFill>
              </a:rPr>
              <a:t> that enable the review, analysis and extraction of valuable knowledge and information from raw data</a:t>
            </a:r>
            <a:r>
              <a:rPr lang="en-US" dirty="0" smtClean="0">
                <a:solidFill>
                  <a:srgbClr val="333333"/>
                </a:solidFill>
              </a:rPr>
              <a:t>.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r>
              <a:rPr lang="en-US" dirty="0" smtClean="0">
                <a:solidFill>
                  <a:srgbClr val="333333"/>
                </a:solidFill>
              </a:rPr>
              <a:t>Source: </a:t>
            </a:r>
            <a:r>
              <a:rPr lang="en-US" dirty="0" err="1" smtClean="0">
                <a:solidFill>
                  <a:srgbClr val="333333"/>
                </a:solidFill>
              </a:rPr>
              <a:t>Techopedia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5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9396" y="5648464"/>
            <a:ext cx="5461687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Big science is data driven.</a:t>
            </a:r>
            <a:endParaRPr lang="en-US" sz="4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06" y="350227"/>
            <a:ext cx="5187577" cy="52107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75" y="1399174"/>
            <a:ext cx="4276725" cy="1263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083" y="1192574"/>
            <a:ext cx="2224835" cy="16764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323" y="2868976"/>
            <a:ext cx="3579112" cy="357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is not databases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923541"/>
              </p:ext>
            </p:extLst>
          </p:nvPr>
        </p:nvGraphicFramePr>
        <p:xfrm>
          <a:off x="1169255" y="1296164"/>
          <a:ext cx="9853489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5631"/>
                <a:gridCol w="3390235"/>
                <a:gridCol w="3687623"/>
              </a:tblGrid>
              <a:tr h="383809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Databases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 Science</a:t>
                      </a:r>
                      <a:endParaRPr lang="en-US" sz="2000" dirty="0"/>
                    </a:p>
                  </a:txBody>
                  <a:tcPr/>
                </a:tc>
              </a:tr>
              <a:tr h="31131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Data Value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“Precious”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“Cheap”</a:t>
                      </a:r>
                      <a:endParaRPr lang="en-US" sz="1600" dirty="0"/>
                    </a:p>
                  </a:txBody>
                  <a:tcPr/>
                </a:tc>
              </a:tr>
              <a:tr h="31131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Data Volume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Modest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Massive</a:t>
                      </a:r>
                      <a:endParaRPr lang="en-US" sz="1600" dirty="0"/>
                    </a:p>
                  </a:txBody>
                  <a:tcPr/>
                </a:tc>
              </a:tr>
              <a:tr h="9979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Examples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Bank</a:t>
                      </a:r>
                      <a:r>
                        <a:rPr lang="en-US" sz="1600" baseline="0" dirty="0" smtClean="0"/>
                        <a:t> records, </a:t>
                      </a:r>
                      <a:br>
                        <a:rPr lang="en-US" sz="1600" baseline="0" dirty="0" smtClean="0"/>
                      </a:br>
                      <a:r>
                        <a:rPr lang="en-US" sz="1600" baseline="0" dirty="0" smtClean="0"/>
                        <a:t>Personnel records,</a:t>
                      </a:r>
                    </a:p>
                    <a:p>
                      <a:r>
                        <a:rPr lang="en-US" sz="1600" baseline="0" dirty="0" smtClean="0"/>
                        <a:t>Census, </a:t>
                      </a:r>
                    </a:p>
                    <a:p>
                      <a:r>
                        <a:rPr lang="en-US" sz="1600" baseline="0" dirty="0" smtClean="0"/>
                        <a:t>Medical records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Online clicks,</a:t>
                      </a:r>
                    </a:p>
                    <a:p>
                      <a:r>
                        <a:rPr lang="en-US" sz="1600" dirty="0" smtClean="0"/>
                        <a:t>GPS logs,</a:t>
                      </a:r>
                    </a:p>
                    <a:p>
                      <a:r>
                        <a:rPr lang="en-US" sz="1600" dirty="0" smtClean="0"/>
                        <a:t>Tweets,</a:t>
                      </a:r>
                    </a:p>
                    <a:p>
                      <a:r>
                        <a:rPr lang="en-US" sz="1600" dirty="0" smtClean="0"/>
                        <a:t>Building</a:t>
                      </a:r>
                      <a:r>
                        <a:rPr lang="en-US" sz="1600" baseline="0" dirty="0" smtClean="0"/>
                        <a:t> s</a:t>
                      </a:r>
                      <a:r>
                        <a:rPr lang="en-US" sz="1600" dirty="0" smtClean="0"/>
                        <a:t>ensor readings</a:t>
                      </a:r>
                      <a:endParaRPr lang="en-US" sz="1600" dirty="0"/>
                    </a:p>
                  </a:txBody>
                  <a:tcPr/>
                </a:tc>
              </a:tr>
              <a:tr h="76761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Priorities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Consistency,</a:t>
                      </a:r>
                    </a:p>
                    <a:p>
                      <a:r>
                        <a:rPr lang="en-US" sz="1600" dirty="0" smtClean="0"/>
                        <a:t>Error</a:t>
                      </a:r>
                      <a:r>
                        <a:rPr lang="en-US" sz="1600" baseline="0" dirty="0" smtClean="0"/>
                        <a:t> recovery,</a:t>
                      </a:r>
                    </a:p>
                    <a:p>
                      <a:r>
                        <a:rPr lang="en-US" sz="1600" baseline="0" dirty="0" smtClean="0"/>
                        <a:t>Auditability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Speed,</a:t>
                      </a:r>
                    </a:p>
                    <a:p>
                      <a:r>
                        <a:rPr lang="en-US" sz="1600" dirty="0" smtClean="0"/>
                        <a:t>Availability,</a:t>
                      </a:r>
                    </a:p>
                    <a:p>
                      <a:r>
                        <a:rPr lang="en-US" sz="1600" dirty="0" smtClean="0"/>
                        <a:t>Query richness</a:t>
                      </a:r>
                      <a:endParaRPr lang="en-US" sz="1600" dirty="0"/>
                    </a:p>
                  </a:txBody>
                  <a:tcPr/>
                </a:tc>
              </a:tr>
              <a:tr h="31131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Structured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Strongly (Schema)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Weakly or none (Text)</a:t>
                      </a:r>
                      <a:endParaRPr lang="en-US" sz="1600" dirty="0"/>
                    </a:p>
                  </a:txBody>
                  <a:tcPr/>
                </a:tc>
              </a:tr>
              <a:tr h="5373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Properties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Transactions,</a:t>
                      </a:r>
                      <a:r>
                        <a:rPr lang="en-US" sz="1600" baseline="0" dirty="0" smtClean="0"/>
                        <a:t> ACID*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CAP* theorem</a:t>
                      </a:r>
                      <a:r>
                        <a:rPr lang="en-US" sz="1600" baseline="0" dirty="0" smtClean="0"/>
                        <a:t> (2/3),</a:t>
                      </a:r>
                    </a:p>
                    <a:p>
                      <a:r>
                        <a:rPr lang="en-US" sz="1600" baseline="0" dirty="0" smtClean="0"/>
                        <a:t>eventual consistency</a:t>
                      </a:r>
                      <a:endParaRPr lang="en-US" sz="1600" dirty="0"/>
                    </a:p>
                  </a:txBody>
                  <a:tcPr/>
                </a:tc>
              </a:tr>
              <a:tr h="9979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Realizations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SQL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NoSQL:</a:t>
                      </a:r>
                      <a:endParaRPr lang="en-US" sz="1600" baseline="0" dirty="0" smtClean="0"/>
                    </a:p>
                    <a:p>
                      <a:r>
                        <a:rPr lang="en-US" sz="1600" baseline="0" dirty="0" err="1" smtClean="0"/>
                        <a:t>Riak</a:t>
                      </a:r>
                      <a:r>
                        <a:rPr lang="en-US" sz="1600" baseline="0" dirty="0" smtClean="0"/>
                        <a:t>, </a:t>
                      </a:r>
                      <a:r>
                        <a:rPr lang="en-US" sz="1600" baseline="0" dirty="0" err="1" smtClean="0"/>
                        <a:t>Memcached</a:t>
                      </a:r>
                      <a:r>
                        <a:rPr lang="en-US" sz="1600" baseline="0" dirty="0" smtClean="0"/>
                        <a:t>, </a:t>
                      </a:r>
                    </a:p>
                    <a:p>
                      <a:r>
                        <a:rPr lang="en-US" sz="1600" baseline="0" dirty="0" smtClean="0"/>
                        <a:t>MongoDB, </a:t>
                      </a:r>
                      <a:r>
                        <a:rPr lang="en-US" sz="1600" baseline="0" dirty="0" err="1" smtClean="0"/>
                        <a:t>CouchDB</a:t>
                      </a:r>
                      <a:r>
                        <a:rPr lang="en-US" sz="1600" baseline="0" dirty="0" smtClean="0"/>
                        <a:t>,</a:t>
                      </a:r>
                    </a:p>
                    <a:p>
                      <a:r>
                        <a:rPr lang="en-US" sz="1600" baseline="0" dirty="0" err="1" smtClean="0"/>
                        <a:t>Hbase</a:t>
                      </a:r>
                      <a:r>
                        <a:rPr lang="en-US" sz="1600" baseline="0" dirty="0" smtClean="0"/>
                        <a:t>, Cassandra,…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861658" y="6356350"/>
            <a:ext cx="4659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ACID = Atomicity, Consistency, Isolation and Durability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0434" y="6356350"/>
            <a:ext cx="432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CAP = Consistency, Availability, Partition </a:t>
            </a:r>
            <a:r>
              <a:rPr lang="en-US" sz="1600" dirty="0" smtClean="0"/>
              <a:t>Tolerance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6178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is not databases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47232"/>
              </p:ext>
            </p:extLst>
          </p:nvPr>
        </p:nvGraphicFramePr>
        <p:xfrm>
          <a:off x="3003259" y="1592177"/>
          <a:ext cx="6185482" cy="1360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794"/>
                <a:gridCol w="3222688"/>
              </a:tblGrid>
              <a:tr h="65830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Databases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 Science</a:t>
                      </a:r>
                      <a:endParaRPr lang="en-US" sz="2400" dirty="0"/>
                    </a:p>
                  </a:txBody>
                  <a:tcPr/>
                </a:tc>
              </a:tr>
              <a:tr h="70256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Querying the past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Querying the future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119618" y="4493833"/>
            <a:ext cx="7952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Business intelligence</a:t>
            </a:r>
            <a:r>
              <a:rPr lang="en-US" dirty="0"/>
              <a:t> (</a:t>
            </a:r>
            <a:r>
              <a:rPr lang="en-US" b="1" dirty="0"/>
              <a:t>BI</a:t>
            </a:r>
            <a:r>
              <a:rPr lang="en-US" dirty="0"/>
              <a:t>) is the transformation of raw data into meaningful and useful information for </a:t>
            </a:r>
            <a:r>
              <a:rPr lang="en-US" dirty="0" smtClean="0"/>
              <a:t>business analysis </a:t>
            </a:r>
            <a:r>
              <a:rPr lang="en-US" dirty="0"/>
              <a:t>purposes. BI can handle enormous amounts of unstructured data to help identify, develop and otherwise create new strategic business </a:t>
            </a:r>
            <a:r>
              <a:rPr lang="en-US" dirty="0" smtClean="0"/>
              <a:t>opportunities -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workflow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887" y="1339203"/>
            <a:ext cx="7786225" cy="46939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8780" y="60331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cacm.acm.org</a:t>
            </a:r>
            <a:r>
              <a:rPr lang="en-US" dirty="0"/>
              <a:t>/blogs/blog-</a:t>
            </a:r>
            <a:r>
              <a:rPr lang="en-US" dirty="0" err="1"/>
              <a:t>cacm</a:t>
            </a:r>
            <a:r>
              <a:rPr lang="en-US" dirty="0"/>
              <a:t>/169199-data-science-workflow-overview-and-challenges/</a:t>
            </a:r>
            <a:r>
              <a:rPr lang="en-US" dirty="0" err="1"/>
              <a:t>fulltext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6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workflow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9565" r="689" b="3775"/>
          <a:stretch/>
        </p:blipFill>
        <p:spPr>
          <a:xfrm>
            <a:off x="1704259" y="1265924"/>
            <a:ext cx="8783481" cy="509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workflow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552700" y="3723848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Digging Around</a:t>
            </a:r>
            <a:br>
              <a:rPr lang="en-US" sz="2400" dirty="0" smtClean="0"/>
            </a:br>
            <a:r>
              <a:rPr lang="en-US" sz="2400" dirty="0" smtClean="0"/>
              <a:t>in Data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08351" y="3308350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Hypothesize Model</a:t>
            </a:r>
            <a:endParaRPr lang="en-US" sz="2400" dirty="0"/>
          </a:p>
        </p:txBody>
      </p:sp>
      <p:pic>
        <p:nvPicPr>
          <p:cNvPr id="12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1" r="86580" b="66866"/>
          <a:stretch/>
        </p:blipFill>
        <p:spPr bwMode="auto">
          <a:xfrm>
            <a:off x="8610600" y="2250296"/>
            <a:ext cx="1143000" cy="101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63" y="2192126"/>
            <a:ext cx="1197977" cy="10671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01000" y="3308350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Large Scale Exploitation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4733898" y="2674232"/>
            <a:ext cx="762000" cy="499649"/>
          </a:xfrm>
          <a:prstGeom prst="rightArrow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467600" y="2705103"/>
            <a:ext cx="762000" cy="499649"/>
          </a:xfrm>
          <a:prstGeom prst="rightArrow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4"/>
          <a:stretch/>
        </p:blipFill>
        <p:spPr>
          <a:xfrm>
            <a:off x="2895600" y="1631949"/>
            <a:ext cx="1676400" cy="209189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5644677" y="4369134"/>
            <a:ext cx="762000" cy="499649"/>
          </a:xfrm>
          <a:prstGeom prst="rightArrow">
            <a:avLst/>
          </a:prstGeom>
          <a:ln w="3175">
            <a:solidFill>
              <a:schemeClr val="tx1"/>
            </a:solidFill>
          </a:ln>
          <a:scene3d>
            <a:camera prst="orthographicFront">
              <a:rot lat="0" lon="0" rev="14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701" y="4994274"/>
            <a:ext cx="1449839" cy="1362076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4352898" y="4379551"/>
            <a:ext cx="762000" cy="499649"/>
          </a:xfrm>
          <a:prstGeom prst="rightArrow">
            <a:avLst/>
          </a:prstGeom>
          <a:ln w="3175">
            <a:solidFill>
              <a:schemeClr val="tx1"/>
            </a:solidFill>
          </a:ln>
          <a:scene3d>
            <a:camera prst="orthographicFront">
              <a:rot lat="0" lon="0" rev="7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025677" y="5146675"/>
            <a:ext cx="1697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Evaluate</a:t>
            </a:r>
            <a:br>
              <a:rPr lang="en-US" sz="2400" dirty="0" smtClean="0"/>
            </a:br>
            <a:r>
              <a:rPr lang="en-US" sz="2400" dirty="0" smtClean="0"/>
              <a:t>Interpret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933798" y="1846901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Clean,</a:t>
            </a:r>
          </a:p>
          <a:p>
            <a:pPr algn="ctr"/>
            <a:r>
              <a:rPr lang="en-US" sz="2400" dirty="0" smtClean="0"/>
              <a:t>prep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67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hard </a:t>
            </a:r>
            <a:r>
              <a:rPr lang="en-US" smtClean="0"/>
              <a:t>about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1981200" y="1530292"/>
            <a:ext cx="8229600" cy="532770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Overcoming assumptions</a:t>
            </a:r>
          </a:p>
          <a:p>
            <a:r>
              <a:rPr lang="en-US" sz="2800" dirty="0" smtClean="0"/>
              <a:t>Making ad-hoc explanations of data patterns</a:t>
            </a:r>
          </a:p>
          <a:p>
            <a:r>
              <a:rPr lang="en-US" sz="2800" dirty="0" smtClean="0"/>
              <a:t>Overgeneralizing</a:t>
            </a:r>
            <a:endParaRPr lang="en-US" sz="2800" dirty="0"/>
          </a:p>
          <a:p>
            <a:r>
              <a:rPr lang="en-US" sz="2800" dirty="0" smtClean="0"/>
              <a:t>Communication</a:t>
            </a:r>
          </a:p>
          <a:p>
            <a:r>
              <a:rPr lang="en-US" sz="2800" dirty="0"/>
              <a:t>Not checking enough (validate models, data pipeline integrity, etc</a:t>
            </a:r>
            <a:r>
              <a:rPr lang="en-US" sz="2800" dirty="0" smtClean="0"/>
              <a:t>.)</a:t>
            </a:r>
          </a:p>
          <a:p>
            <a:r>
              <a:rPr lang="en-US" sz="2800" dirty="0" smtClean="0"/>
              <a:t>Using statistical tests correctly</a:t>
            </a:r>
          </a:p>
          <a:p>
            <a:r>
              <a:rPr lang="en-US" sz="2800" dirty="0" smtClean="0"/>
              <a:t>Prototype </a:t>
            </a:r>
            <a:r>
              <a:rPr lang="en-US" sz="2800" dirty="0" smtClean="0">
                <a:sym typeface="Wingdings" panose="05000000000000000000" pitchFamily="2" charset="2"/>
              </a:rPr>
              <a:t> Production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transitions</a:t>
            </a:r>
          </a:p>
          <a:p>
            <a:r>
              <a:rPr lang="en-US" sz="2800" dirty="0" smtClean="0">
                <a:sym typeface="Wingdings" panose="05000000000000000000" pitchFamily="2" charset="2"/>
              </a:rPr>
              <a:t>Data pipeline complexity</a:t>
            </a:r>
            <a:r>
              <a:rPr lang="en-US" sz="2800" dirty="0" smtClean="0"/>
              <a:t> (who do you ask?)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229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hard </a:t>
            </a:r>
            <a:r>
              <a:rPr lang="en-US" smtClean="0"/>
              <a:t>about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375" y="1396669"/>
            <a:ext cx="6751250" cy="525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4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hard </a:t>
            </a:r>
            <a:r>
              <a:rPr lang="en-US" smtClean="0"/>
              <a:t>about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-454" b="18415"/>
          <a:stretch/>
        </p:blipFill>
        <p:spPr>
          <a:xfrm>
            <a:off x="2684626" y="1441430"/>
            <a:ext cx="6822747" cy="51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8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Data Scientists really doing?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" y="1306778"/>
            <a:ext cx="11232379" cy="47683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29023" y="60751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visit.figure-eight.com</a:t>
            </a:r>
            <a:r>
              <a:rPr lang="en-US" dirty="0"/>
              <a:t>/</a:t>
            </a:r>
            <a:r>
              <a:rPr lang="en-US" dirty="0" err="1"/>
              <a:t>rs</a:t>
            </a:r>
            <a:r>
              <a:rPr lang="en-US" dirty="0"/>
              <a:t>/416-ZBE-142/images/CrowdFlower_DataScienceReport_2016.pdf</a:t>
            </a:r>
          </a:p>
        </p:txBody>
      </p:sp>
    </p:spTree>
    <p:extLst>
      <p:ext uri="{BB962C8B-B14F-4D97-AF65-F5344CB8AC3E}">
        <p14:creationId xmlns:p14="http://schemas.microsoft.com/office/powerpoint/2010/main" val="13868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1</a:t>
            </a:r>
            <a:r>
              <a:rPr lang="en-US" baseline="30000" dirty="0" smtClean="0"/>
              <a:t>st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Overview: </a:t>
            </a:r>
            <a:r>
              <a:rPr lang="en-US" dirty="0" smtClean="0"/>
              <a:t>What is data science</a:t>
            </a:r>
          </a:p>
          <a:p>
            <a:pPr lvl="1"/>
            <a:r>
              <a:rPr lang="en-US" u="sng" dirty="0" smtClean="0"/>
              <a:t>Lectures 1-3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Foundations: </a:t>
            </a:r>
            <a:r>
              <a:rPr lang="en-US" dirty="0" smtClean="0"/>
              <a:t>Relational data models &amp; SQL</a:t>
            </a:r>
            <a:endParaRPr lang="en-US" i="1" dirty="0" smtClean="0"/>
          </a:p>
          <a:p>
            <a:pPr lvl="1"/>
            <a:r>
              <a:rPr lang="en-US" u="sng" dirty="0" smtClean="0"/>
              <a:t>Lectures 4-7</a:t>
            </a:r>
          </a:p>
          <a:p>
            <a:pPr lvl="1"/>
            <a:r>
              <a:rPr lang="en-US" dirty="0" smtClean="0"/>
              <a:t>How to manipulate data with SQL</a:t>
            </a:r>
            <a:r>
              <a:rPr lang="en-US" dirty="0"/>
              <a:t>, a declarative </a:t>
            </a:r>
            <a:r>
              <a:rPr lang="en-US" dirty="0" smtClean="0"/>
              <a:t>language</a:t>
            </a:r>
          </a:p>
          <a:p>
            <a:pPr lvl="2"/>
            <a:r>
              <a:rPr lang="en-US" i="1" dirty="0" smtClean="0"/>
              <a:t>reduced </a:t>
            </a:r>
            <a:r>
              <a:rPr lang="en-US" i="1" dirty="0"/>
              <a:t>expressive power but the system can do more for </a:t>
            </a:r>
            <a:r>
              <a:rPr lang="en-US" i="1" dirty="0" smtClean="0"/>
              <a:t>you</a:t>
            </a:r>
            <a:endParaRPr lang="en-US" i="1" dirty="0"/>
          </a:p>
          <a:p>
            <a:pPr lvl="1"/>
            <a:r>
              <a:rPr lang="en-US" dirty="0" smtClean="0"/>
              <a:t>Query 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MapReduce and NoSQL systems</a:t>
            </a:r>
            <a:r>
              <a:rPr lang="en-US" dirty="0" smtClean="0"/>
              <a:t>: MapReduce, </a:t>
            </a:r>
            <a:r>
              <a:rPr lang="en-US" dirty="0" err="1" smtClean="0"/>
              <a:t>KeyValue</a:t>
            </a:r>
            <a:r>
              <a:rPr lang="en-US" dirty="0" smtClean="0"/>
              <a:t> Stores, Graph DBs</a:t>
            </a:r>
            <a:endParaRPr lang="en-US" i="1" dirty="0"/>
          </a:p>
          <a:p>
            <a:pPr lvl="1"/>
            <a:r>
              <a:rPr lang="en-US" u="sng" dirty="0" smtClean="0"/>
              <a:t>Lectures 8-14</a:t>
            </a:r>
          </a:p>
          <a:p>
            <a:pPr lvl="1"/>
            <a:r>
              <a:rPr lang="en-US" dirty="0" smtClean="0"/>
              <a:t>Dealing with massive amounts of data and non-relational data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944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494481"/>
            <a:ext cx="3962743" cy="39627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5" y="776073"/>
            <a:ext cx="1549400" cy="154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585" y="776073"/>
            <a:ext cx="15494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962" y="776073"/>
            <a:ext cx="4876800" cy="166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575" y="2917053"/>
            <a:ext cx="4597400" cy="1765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9438" y="5256256"/>
            <a:ext cx="7587048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Increasingly many companies see themselves as </a:t>
            </a:r>
            <a:r>
              <a:rPr lang="en-US" sz="4000" b="1" dirty="0" smtClean="0">
                <a:latin typeface="+mj-lt"/>
              </a:rPr>
              <a:t>data driven</a:t>
            </a:r>
            <a:r>
              <a:rPr lang="en-US" sz="4000" dirty="0" smtClean="0">
                <a:latin typeface="+mj-lt"/>
              </a:rPr>
              <a:t>.</a:t>
            </a:r>
            <a:endParaRPr lang="en-US" sz="40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24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2378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2</a:t>
            </a:r>
            <a:r>
              <a:rPr lang="en-US" baseline="30000" dirty="0" smtClean="0"/>
              <a:t>nd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P</a:t>
            </a:r>
            <a:r>
              <a:rPr lang="en-US" dirty="0" smtClean="0"/>
              <a:t>redictive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4</a:t>
            </a:r>
            <a:r>
              <a:rPr lang="en-US" b="1" dirty="0" smtClean="0"/>
              <a:t>. Statistical Reasoning: </a:t>
            </a:r>
            <a:r>
              <a:rPr lang="en-US" dirty="0" smtClean="0"/>
              <a:t>Inference, Sampling Bayesian Methods</a:t>
            </a:r>
            <a:endParaRPr lang="en-US" b="1" dirty="0" smtClean="0"/>
          </a:p>
          <a:p>
            <a:pPr lvl="1"/>
            <a:r>
              <a:rPr lang="en-US" u="sng" dirty="0" smtClean="0"/>
              <a:t>Lectures 15-17</a:t>
            </a:r>
          </a:p>
          <a:p>
            <a:pPr lvl="1"/>
            <a:r>
              <a:rPr lang="en-US" dirty="0" smtClean="0"/>
              <a:t>How to reason about patterns in data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5</a:t>
            </a:r>
            <a:r>
              <a:rPr lang="en-US" b="1" dirty="0" smtClean="0"/>
              <a:t>. Machine Learning: </a:t>
            </a:r>
            <a:r>
              <a:rPr lang="en-US" dirty="0" smtClean="0"/>
              <a:t>Decision Trees, Evaluation of ML models, Ensembles</a:t>
            </a:r>
            <a:endParaRPr lang="en-US" b="1" dirty="0"/>
          </a:p>
          <a:p>
            <a:pPr lvl="1"/>
            <a:r>
              <a:rPr lang="en-US" u="sng" dirty="0" smtClean="0"/>
              <a:t>Lectures 18-22</a:t>
            </a:r>
          </a:p>
          <a:p>
            <a:pPr lvl="1"/>
            <a:r>
              <a:rPr lang="en-US" dirty="0" smtClean="0"/>
              <a:t>Overview of different ML paradigms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6</a:t>
            </a:r>
            <a:r>
              <a:rPr lang="en-US" b="1" dirty="0" smtClean="0"/>
              <a:t>. Optimization: </a:t>
            </a:r>
            <a:r>
              <a:rPr lang="en-US" dirty="0" smtClean="0"/>
              <a:t>How to train ML models (efficiently)?</a:t>
            </a:r>
            <a:endParaRPr lang="en-US" b="1" dirty="0"/>
          </a:p>
          <a:p>
            <a:pPr lvl="1"/>
            <a:r>
              <a:rPr lang="en-US" u="sng" dirty="0" smtClean="0"/>
              <a:t>Lecture 23</a:t>
            </a:r>
            <a:endParaRPr lang="en-US" u="sng" dirty="0"/>
          </a:p>
          <a:p>
            <a:pPr lvl="1"/>
            <a:r>
              <a:rPr lang="en-US" dirty="0" smtClean="0"/>
              <a:t>Loss Functions, Optimization via Gradient Descent</a:t>
            </a:r>
          </a:p>
          <a:p>
            <a:pPr lvl="1"/>
            <a:r>
              <a:rPr lang="en-US" dirty="0" smtClean="0"/>
              <a:t>Stochastic Gradient Descent (SGD), Parallel SGD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646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3</a:t>
            </a:r>
            <a:r>
              <a:rPr lang="en-US" baseline="30000" dirty="0" smtClean="0"/>
              <a:t>rd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Data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7</a:t>
            </a:r>
            <a:r>
              <a:rPr lang="en-US" b="1" dirty="0" smtClean="0"/>
              <a:t>. Information Extraction: </a:t>
            </a:r>
            <a:r>
              <a:rPr lang="en-US" dirty="0" smtClean="0"/>
              <a:t>Named entity recognition and relation extraction</a:t>
            </a:r>
            <a:endParaRPr lang="en-US" b="1" dirty="0" smtClean="0"/>
          </a:p>
          <a:p>
            <a:pPr lvl="1"/>
            <a:r>
              <a:rPr lang="en-US" u="sng" dirty="0" smtClean="0"/>
              <a:t>Lecture 24</a:t>
            </a:r>
          </a:p>
          <a:p>
            <a:pPr lvl="1"/>
            <a:r>
              <a:rPr lang="en-US" dirty="0" smtClean="0"/>
              <a:t>How to identify entities of interest in unstructured data?</a:t>
            </a:r>
          </a:p>
          <a:p>
            <a:pPr lvl="1"/>
            <a:r>
              <a:rPr lang="en-US" dirty="0" smtClean="0"/>
              <a:t>How to find relationships between them?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8</a:t>
            </a:r>
            <a:r>
              <a:rPr lang="en-US" b="1" dirty="0" smtClean="0"/>
              <a:t>. Data Integration: </a:t>
            </a:r>
            <a:r>
              <a:rPr lang="en-US" dirty="0" smtClean="0"/>
              <a:t>Combine information from different data sources</a:t>
            </a:r>
            <a:endParaRPr lang="en-US" b="1" dirty="0"/>
          </a:p>
          <a:p>
            <a:pPr lvl="1"/>
            <a:r>
              <a:rPr lang="en-US" u="sng" dirty="0" smtClean="0"/>
              <a:t>Lecture 25</a:t>
            </a:r>
          </a:p>
          <a:p>
            <a:pPr lvl="1"/>
            <a:r>
              <a:rPr lang="en-US" dirty="0" smtClean="0"/>
              <a:t>How to find if a real-world entity is mentioned in different sources?</a:t>
            </a:r>
          </a:p>
          <a:p>
            <a:pPr lvl="1"/>
            <a:r>
              <a:rPr lang="en-US" dirty="0" smtClean="0"/>
              <a:t>How to align data from different sources?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9</a:t>
            </a:r>
            <a:r>
              <a:rPr lang="en-US" b="1" dirty="0" smtClean="0"/>
              <a:t>. </a:t>
            </a:r>
            <a:r>
              <a:rPr lang="en-US" b="1" dirty="0"/>
              <a:t>Data </a:t>
            </a:r>
            <a:r>
              <a:rPr lang="en-US" b="1" dirty="0" smtClean="0"/>
              <a:t>Cleaning: </a:t>
            </a:r>
            <a:r>
              <a:rPr lang="en-US" dirty="0" smtClean="0"/>
              <a:t>Remove errors and noise from data </a:t>
            </a:r>
            <a:endParaRPr lang="en-US" b="1" dirty="0"/>
          </a:p>
          <a:p>
            <a:pPr lvl="1"/>
            <a:r>
              <a:rPr lang="en-US" u="sng" dirty="0"/>
              <a:t>Lecture </a:t>
            </a:r>
            <a:r>
              <a:rPr lang="en-US" u="sng" dirty="0" smtClean="0"/>
              <a:t>26</a:t>
            </a:r>
            <a:endParaRPr lang="en-US" u="sng" dirty="0"/>
          </a:p>
          <a:p>
            <a:pPr lvl="1"/>
            <a:r>
              <a:rPr lang="en-US" dirty="0"/>
              <a:t>How </a:t>
            </a:r>
            <a:r>
              <a:rPr lang="en-US" dirty="0" smtClean="0"/>
              <a:t>can we detect errors in data to be used for analytics?</a:t>
            </a:r>
          </a:p>
          <a:p>
            <a:pPr lvl="1"/>
            <a:r>
              <a:rPr lang="en-US" dirty="0" smtClean="0"/>
              <a:t>How can we fix these errors automatically?</a:t>
            </a:r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u="sn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66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4</a:t>
            </a:r>
            <a:r>
              <a:rPr lang="en-US" baseline="30000" dirty="0" smtClean="0"/>
              <a:t>th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Communicating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10. Data Visualization: </a:t>
            </a:r>
            <a:r>
              <a:rPr lang="en-US" dirty="0" smtClean="0"/>
              <a:t>Creating data charts that convey interesting findings</a:t>
            </a:r>
            <a:endParaRPr lang="en-US" b="1" dirty="0" smtClean="0"/>
          </a:p>
          <a:p>
            <a:pPr lvl="1"/>
            <a:r>
              <a:rPr lang="en-US" u="sng" dirty="0" smtClean="0"/>
              <a:t>Lectures 27-29</a:t>
            </a:r>
          </a:p>
          <a:p>
            <a:pPr lvl="1"/>
            <a:r>
              <a:rPr lang="en-US" dirty="0" smtClean="0"/>
              <a:t>How to convey insights most effectively?</a:t>
            </a:r>
          </a:p>
          <a:p>
            <a:pPr lvl="1"/>
            <a:r>
              <a:rPr lang="en-US" dirty="0" smtClean="0"/>
              <a:t>How to explore raw data?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11. Data Privacy: </a:t>
            </a:r>
            <a:r>
              <a:rPr lang="en-US" dirty="0" smtClean="0"/>
              <a:t>Sharing sensitive information</a:t>
            </a:r>
            <a:endParaRPr lang="en-US" b="1" dirty="0"/>
          </a:p>
          <a:p>
            <a:pPr lvl="1"/>
            <a:r>
              <a:rPr lang="en-US" u="sng" dirty="0" smtClean="0"/>
              <a:t>Lecture 30-32</a:t>
            </a:r>
          </a:p>
          <a:p>
            <a:pPr lvl="1"/>
            <a:r>
              <a:rPr lang="en-US" dirty="0" smtClean="0"/>
              <a:t>How can we share sensitive data?</a:t>
            </a:r>
          </a:p>
          <a:p>
            <a:pPr lvl="1"/>
            <a:r>
              <a:rPr lang="en-US" dirty="0" smtClean="0"/>
              <a:t>How can we perform analytics on sensitive data?</a:t>
            </a:r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u="sn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97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6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Even more “traditional” companies…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7433"/>
            <a:ext cx="5834063" cy="14078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238" y="1545115"/>
            <a:ext cx="5246306" cy="308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44" y="4730916"/>
            <a:ext cx="7399431" cy="17586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1080" y="5443538"/>
            <a:ext cx="5029200" cy="328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9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2852737"/>
          </a:xfrm>
        </p:spPr>
        <p:txBody>
          <a:bodyPr/>
          <a:lstStyle/>
          <a:p>
            <a:r>
              <a:rPr lang="en-US" dirty="0" smtClean="0"/>
              <a:t>The world is increasingly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driven by data…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503613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This class teaches </a:t>
            </a:r>
            <a:r>
              <a:rPr lang="en-US" b="1" dirty="0" smtClean="0"/>
              <a:t>the basics </a:t>
            </a:r>
            <a:r>
              <a:rPr lang="en-US" dirty="0" smtClean="0"/>
              <a:t>of how to use &amp; manage data to </a:t>
            </a:r>
            <a:r>
              <a:rPr lang="en-US" b="1" dirty="0" smtClean="0">
                <a:solidFill>
                  <a:schemeClr val="accent1"/>
                </a:solidFill>
              </a:rPr>
              <a:t>obtain useful insights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37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Motivation, Admin, &amp; Setup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Introduction to Data Science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Motivation, Admin &amp;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Motivation for studying Data Science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Administrative structure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Course logistics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3918</TotalTime>
  <Words>1555</Words>
  <Application>Microsoft Macintosh PowerPoint</Application>
  <PresentationFormat>Widescreen</PresentationFormat>
  <Paragraphs>395</Paragraphs>
  <Slides>42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Calibri</vt:lpstr>
      <vt:lpstr>Calibri Light</vt:lpstr>
      <vt:lpstr>Mangal</vt:lpstr>
      <vt:lpstr>Wingdings</vt:lpstr>
      <vt:lpstr>Arial</vt:lpstr>
      <vt:lpstr>Office Theme</vt:lpstr>
      <vt:lpstr> CS639:  Data Management for  Data Science</vt:lpstr>
      <vt:lpstr>PowerPoint Presentation</vt:lpstr>
      <vt:lpstr>PowerPoint Presentation</vt:lpstr>
      <vt:lpstr>PowerPoint Presentation</vt:lpstr>
      <vt:lpstr>Even more “traditional” companies…</vt:lpstr>
      <vt:lpstr>The world is increasingly  driven by data… </vt:lpstr>
      <vt:lpstr>Today’s Lecture</vt:lpstr>
      <vt:lpstr>1. Motivation, Admin &amp; Setup</vt:lpstr>
      <vt:lpstr>What you will learn about in this section</vt:lpstr>
      <vt:lpstr>Data Analysis has always been around</vt:lpstr>
      <vt:lpstr>Data Analysis has always been around</vt:lpstr>
      <vt:lpstr>Data Analysis has always been around</vt:lpstr>
      <vt:lpstr>Data Analysis is popular</vt:lpstr>
      <vt:lpstr>Why should you study data science?</vt:lpstr>
      <vt:lpstr>What this course is (and is not)</vt:lpstr>
      <vt:lpstr>Who we are…</vt:lpstr>
      <vt:lpstr>PowerPoint Presentation</vt:lpstr>
      <vt:lpstr>Communication w/ Course Staff</vt:lpstr>
      <vt:lpstr>Course Website:  https://thodrek.github.io/cs639_spring19/</vt:lpstr>
      <vt:lpstr>Lectures</vt:lpstr>
      <vt:lpstr>Graded Elements</vt:lpstr>
      <vt:lpstr>What is expected from you </vt:lpstr>
      <vt:lpstr>Programming Assignments</vt:lpstr>
      <vt:lpstr>Programming setup for class</vt:lpstr>
      <vt:lpstr>2. Introduction to Data Science</vt:lpstr>
      <vt:lpstr>What you will learn about in this section</vt:lpstr>
      <vt:lpstr>Data Science is an emerging field</vt:lpstr>
      <vt:lpstr>Data Science products</vt:lpstr>
      <vt:lpstr>One definition of data science</vt:lpstr>
      <vt:lpstr>Data science is not databases</vt:lpstr>
      <vt:lpstr>Data science is not databases</vt:lpstr>
      <vt:lpstr>Data science workflow</vt:lpstr>
      <vt:lpstr>Data science workflow</vt:lpstr>
      <vt:lpstr>Data science workflow</vt:lpstr>
      <vt:lpstr>What is hard about Data Science</vt:lpstr>
      <vt:lpstr>What is hard about Data Science</vt:lpstr>
      <vt:lpstr>What is hard about Data Science</vt:lpstr>
      <vt:lpstr>What are Data Scientists really doing?</vt:lpstr>
      <vt:lpstr>Lectures: 1st part – Data Storage</vt:lpstr>
      <vt:lpstr>Lectures: 2nd part – Predictive analytics</vt:lpstr>
      <vt:lpstr>Lectures: 3rd part – Data Integration</vt:lpstr>
      <vt:lpstr>Lectures: 4th part – Communicating Insights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277</cp:revision>
  <cp:lastPrinted>2019-01-22T23:38:09Z</cp:lastPrinted>
  <dcterms:created xsi:type="dcterms:W3CDTF">2015-09-11T05:09:33Z</dcterms:created>
  <dcterms:modified xsi:type="dcterms:W3CDTF">2019-01-30T13:15:02Z</dcterms:modified>
</cp:coreProperties>
</file>